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sldIdLst>
    <p:sldId id="256" r:id="rId2"/>
    <p:sldId id="257" r:id="rId3"/>
    <p:sldId id="272" r:id="rId4"/>
    <p:sldId id="258" r:id="rId5"/>
    <p:sldId id="259" r:id="rId6"/>
    <p:sldId id="261" r:id="rId7"/>
    <p:sldId id="262" r:id="rId8"/>
    <p:sldId id="264" r:id="rId9"/>
    <p:sldId id="265" r:id="rId10"/>
    <p:sldId id="269" r:id="rId11"/>
    <p:sldId id="271" r:id="rId12"/>
    <p:sldId id="273" r:id="rId13"/>
    <p:sldId id="274" r:id="rId14"/>
    <p:sldId id="260" r:id="rId15"/>
    <p:sldId id="275" r:id="rId16"/>
    <p:sldId id="267" r:id="rId17"/>
    <p:sldId id="268" r:id="rId18"/>
    <p:sldId id="263" r:id="rId19"/>
    <p:sldId id="266" r:id="rId20"/>
    <p:sldId id="276"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77" d="100"/>
          <a:sy n="77" d="100"/>
        </p:scale>
        <p:origin x="63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D200B3F0-A9BC-48CE-8EB6-ECE965069900}" type="datetimeFigureOut">
              <a:rPr lang="en-US" smtClean="0"/>
              <a:pPr/>
              <a:t>10/30/2018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29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t>10/30/2018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555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C476AC1-EB7F-4BEF-90D9-5764B50DAF8A}" type="datetimeFigureOut">
              <a:rPr lang="en-US" smtClean="0"/>
              <a:t>10/30/2018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95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t>10/30/2018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95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324507B7-F2DC-4B2C-B14D-58A9766807A2}" type="datetimeFigureOut">
              <a:rPr lang="en-US" smtClean="0"/>
              <a:t>10/30/2018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smtClean="0"/>
              <a:t>
              </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56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04A483D-5CB4-4842-8F2F-05D5276ACF63}" type="datetimeFigureOut">
              <a:rPr lang="en-US" smtClean="0"/>
              <a:t>10/30/2018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812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1D1CE32E-9DC0-47C8-A657-48F5C3E4A10B}" type="datetimeFigureOut">
              <a:rPr lang="en-US" smtClean="0"/>
              <a:t>10/30/2018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smtClean="0"/>
              <a:t>
              </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889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t>10/30/2018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164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203D2D6-FCC2-425A-A4A7-8058E8C01CB1}" type="datetimeFigureOut">
              <a:rPr lang="en-US" smtClean="0"/>
              <a:t>10/30/2018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smtClean="0"/>
              <a:t>
              </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17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smtClean="0"/>
              <a:t>10/30/2018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82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7E120F81-B39D-4CBB-8BF3-5D6E395D0F72}" type="datetimeFigureOut">
              <a:rPr lang="en-US" smtClean="0"/>
              <a:t>10/30/2018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smtClean="0"/>
              <a:t>
              </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902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564B320A-89BA-47B2-A525-92E8D10B06E4}" type="datetimeFigureOut">
              <a:rPr lang="en-US" smtClean="0"/>
              <a:t>10/30/2018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2546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Veterans Day</a:t>
            </a:r>
            <a:endParaRPr lang="en-US" dirty="0"/>
          </a:p>
        </p:txBody>
      </p:sp>
      <p:sp>
        <p:nvSpPr>
          <p:cNvPr id="3" name="Subtitle 2"/>
          <p:cNvSpPr>
            <a:spLocks noGrp="1"/>
          </p:cNvSpPr>
          <p:nvPr>
            <p:ph type="subTitle" idx="1"/>
          </p:nvPr>
        </p:nvSpPr>
        <p:spPr/>
        <p:txBody>
          <a:bodyPr/>
          <a:lstStyle/>
          <a:p>
            <a:r>
              <a:rPr lang="en-US" dirty="0" smtClean="0"/>
              <a:t>11/11/2018</a:t>
            </a:r>
            <a:endParaRPr lang="en-US" dirty="0"/>
          </a:p>
        </p:txBody>
      </p:sp>
    </p:spTree>
    <p:extLst>
      <p:ext uri="{BB962C8B-B14F-4D97-AF65-F5344CB8AC3E}">
        <p14:creationId xmlns:p14="http://schemas.microsoft.com/office/powerpoint/2010/main" val="3465453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Staff Sgt. Derek </a:t>
            </a:r>
            <a:r>
              <a:rPr lang="en-US" b="1" dirty="0" smtClean="0"/>
              <a:t>Miller,</a:t>
            </a:r>
            <a:r>
              <a:rPr lang="en-US" dirty="0" smtClean="0"/>
              <a:t/>
            </a:r>
            <a:br>
              <a:rPr lang="en-US" dirty="0" smtClean="0"/>
            </a:br>
            <a:r>
              <a:rPr lang="en-US" dirty="0" smtClean="0"/>
              <a:t> </a:t>
            </a:r>
            <a:r>
              <a:rPr lang="en-US" sz="3600" dirty="0" smtClean="0"/>
              <a:t>US </a:t>
            </a:r>
            <a:r>
              <a:rPr lang="en-US" sz="3600" dirty="0"/>
              <a:t>army</a:t>
            </a:r>
          </a:p>
        </p:txBody>
      </p:sp>
      <p:sp>
        <p:nvSpPr>
          <p:cNvPr id="3" name="Content Placeholder 2"/>
          <p:cNvSpPr>
            <a:spLocks noGrp="1"/>
          </p:cNvSpPr>
          <p:nvPr>
            <p:ph idx="1"/>
          </p:nvPr>
        </p:nvSpPr>
        <p:spPr/>
        <p:txBody>
          <a:bodyPr>
            <a:normAutofit/>
          </a:bodyPr>
          <a:lstStyle/>
          <a:p>
            <a:r>
              <a:rPr lang="en-US" sz="2000" dirty="0" smtClean="0">
                <a:solidFill>
                  <a:srgbClr val="0070C0"/>
                </a:solidFill>
              </a:rPr>
              <a:t>Mr. </a:t>
            </a:r>
            <a:r>
              <a:rPr lang="en-US" sz="2000" dirty="0" err="1" smtClean="0">
                <a:solidFill>
                  <a:srgbClr val="0070C0"/>
                </a:solidFill>
              </a:rPr>
              <a:t>Bicksler’s</a:t>
            </a:r>
            <a:r>
              <a:rPr lang="en-US" sz="2000" dirty="0" smtClean="0">
                <a:solidFill>
                  <a:srgbClr val="0070C0"/>
                </a:solidFill>
              </a:rPr>
              <a:t> stepson. </a:t>
            </a:r>
          </a:p>
          <a:p>
            <a:r>
              <a:rPr lang="en-US" sz="2000" dirty="0" smtClean="0"/>
              <a:t>He </a:t>
            </a:r>
            <a:r>
              <a:rPr lang="en-US" sz="2000" dirty="0"/>
              <a:t>is currently at Fort Indiantown Gap in Pennsylvania</a:t>
            </a:r>
            <a:r>
              <a:rPr lang="en-US" sz="2000" dirty="0" smtClean="0"/>
              <a:t>.</a:t>
            </a:r>
          </a:p>
          <a:p>
            <a:r>
              <a:rPr lang="en-US" sz="2000" dirty="0" smtClean="0">
                <a:solidFill>
                  <a:srgbClr val="0070C0"/>
                </a:solidFill>
              </a:rPr>
              <a:t>He </a:t>
            </a:r>
            <a:r>
              <a:rPr lang="en-US" sz="2000" dirty="0">
                <a:solidFill>
                  <a:srgbClr val="0070C0"/>
                </a:solidFill>
              </a:rPr>
              <a:t>has served deployments in Iraq twice and in Qatar. He has also served in Korea and as a part of the Army running team.  His US stations have included Fort Riley, Kansas, Fort Carson in Colorado, Fort Sill in Oklahoma, and Fort Bliss in El Paso, Texas.</a:t>
            </a:r>
          </a:p>
        </p:txBody>
      </p:sp>
    </p:spTree>
    <p:extLst>
      <p:ext uri="{BB962C8B-B14F-4D97-AF65-F5344CB8AC3E}">
        <p14:creationId xmlns:p14="http://schemas.microsoft.com/office/powerpoint/2010/main" val="3830707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Sergeant Nicolas A. </a:t>
            </a:r>
            <a:r>
              <a:rPr lang="en-US" b="1" dirty="0" err="1" smtClean="0"/>
              <a:t>Escandon</a:t>
            </a:r>
            <a:r>
              <a:rPr lang="en-US" b="1" dirty="0" smtClean="0"/>
              <a:t>, </a:t>
            </a:r>
            <a:br>
              <a:rPr lang="en-US" b="1" dirty="0" smtClean="0"/>
            </a:br>
            <a:r>
              <a:rPr lang="en-US" sz="3100" dirty="0" smtClean="0"/>
              <a:t>US Army National Guard</a:t>
            </a:r>
            <a:endParaRPr lang="en-US" dirty="0"/>
          </a:p>
        </p:txBody>
      </p:sp>
      <p:sp>
        <p:nvSpPr>
          <p:cNvPr id="3" name="Content Placeholder 2"/>
          <p:cNvSpPr>
            <a:spLocks noGrp="1"/>
          </p:cNvSpPr>
          <p:nvPr>
            <p:ph idx="1"/>
          </p:nvPr>
        </p:nvSpPr>
        <p:spPr>
          <a:xfrm>
            <a:off x="5018238" y="1341805"/>
            <a:ext cx="6281873" cy="5248622"/>
          </a:xfrm>
        </p:spPr>
        <p:txBody>
          <a:bodyPr/>
          <a:lstStyle/>
          <a:p>
            <a:r>
              <a:rPr lang="en-US" sz="2800" dirty="0" smtClean="0"/>
              <a:t>Mr. </a:t>
            </a:r>
            <a:r>
              <a:rPr lang="en-US" sz="2800" dirty="0" err="1" smtClean="0"/>
              <a:t>Escandon’s</a:t>
            </a:r>
            <a:r>
              <a:rPr lang="en-US" sz="2800" dirty="0" smtClean="0"/>
              <a:t> brother</a:t>
            </a:r>
            <a:endParaRPr lang="en-US" sz="2800" dirty="0"/>
          </a:p>
          <a:p>
            <a:r>
              <a:rPr lang="en-US" sz="2800" dirty="0" smtClean="0">
                <a:solidFill>
                  <a:srgbClr val="0070C0"/>
                </a:solidFill>
              </a:rPr>
              <a:t>11 years in New Mexico. </a:t>
            </a:r>
            <a:r>
              <a:rPr lang="en-US" sz="2800" dirty="0">
                <a:solidFill>
                  <a:srgbClr val="0070C0"/>
                </a:solidFill>
              </a:rPr>
              <a:t>He was deployed to Iraq from March 2008 to </a:t>
            </a:r>
            <a:r>
              <a:rPr lang="en-US" sz="2800" dirty="0" smtClean="0">
                <a:solidFill>
                  <a:srgbClr val="0070C0"/>
                </a:solidFill>
              </a:rPr>
              <a:t>May </a:t>
            </a:r>
            <a:r>
              <a:rPr lang="en-US" sz="2800" dirty="0">
                <a:solidFill>
                  <a:srgbClr val="0070C0"/>
                </a:solidFill>
              </a:rPr>
              <a:t>2010. </a:t>
            </a:r>
          </a:p>
          <a:p>
            <a:endParaRPr lang="en-US" dirty="0"/>
          </a:p>
          <a:p>
            <a:pPr marL="0" indent="0">
              <a:buNone/>
            </a:pPr>
            <a:endParaRPr lang="en-US" dirty="0"/>
          </a:p>
        </p:txBody>
      </p:sp>
    </p:spTree>
    <p:extLst>
      <p:ext uri="{BB962C8B-B14F-4D97-AF65-F5344CB8AC3E}">
        <p14:creationId xmlns:p14="http://schemas.microsoft.com/office/powerpoint/2010/main" val="6613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Sergeant Antonio F. </a:t>
            </a:r>
            <a:r>
              <a:rPr lang="en-US" sz="4400" b="1" dirty="0" err="1" smtClean="0"/>
              <a:t>Escandon</a:t>
            </a:r>
            <a:r>
              <a:rPr lang="en-US" sz="4400" b="1" dirty="0" smtClean="0"/>
              <a:t>, </a:t>
            </a:r>
            <a:r>
              <a:rPr lang="en-US" dirty="0" smtClean="0"/>
              <a:t/>
            </a:r>
            <a:br>
              <a:rPr lang="en-US" dirty="0" smtClean="0"/>
            </a:br>
            <a:r>
              <a:rPr lang="en-US" sz="3200" dirty="0" smtClean="0"/>
              <a:t>Florida National Guard</a:t>
            </a:r>
            <a:endParaRPr lang="en-US" sz="3200" dirty="0"/>
          </a:p>
        </p:txBody>
      </p:sp>
      <p:sp>
        <p:nvSpPr>
          <p:cNvPr id="3" name="Content Placeholder 2"/>
          <p:cNvSpPr>
            <a:spLocks noGrp="1"/>
          </p:cNvSpPr>
          <p:nvPr>
            <p:ph idx="1"/>
          </p:nvPr>
        </p:nvSpPr>
        <p:spPr/>
        <p:txBody>
          <a:bodyPr>
            <a:normAutofit/>
          </a:bodyPr>
          <a:lstStyle/>
          <a:p>
            <a:r>
              <a:rPr lang="en-US" sz="3200" dirty="0" smtClean="0"/>
              <a:t>Currently </a:t>
            </a:r>
            <a:r>
              <a:rPr lang="en-US" sz="3200" dirty="0"/>
              <a:t>in the Reserve. </a:t>
            </a:r>
            <a:endParaRPr lang="en-US" sz="3200" dirty="0" smtClean="0"/>
          </a:p>
          <a:p>
            <a:r>
              <a:rPr lang="en-US" sz="3200" dirty="0" smtClean="0">
                <a:solidFill>
                  <a:srgbClr val="0070C0"/>
                </a:solidFill>
              </a:rPr>
              <a:t>He </a:t>
            </a:r>
            <a:r>
              <a:rPr lang="en-US" sz="3200" dirty="0">
                <a:solidFill>
                  <a:srgbClr val="0070C0"/>
                </a:solidFill>
              </a:rPr>
              <a:t>was deployed to Germany in </a:t>
            </a:r>
            <a:r>
              <a:rPr lang="en-US" sz="3200" dirty="0" smtClean="0">
                <a:solidFill>
                  <a:srgbClr val="0070C0"/>
                </a:solidFill>
              </a:rPr>
              <a:t>2008.</a:t>
            </a:r>
            <a:endParaRPr lang="en-US" sz="3200" dirty="0">
              <a:solidFill>
                <a:srgbClr val="0070C0"/>
              </a:solidFill>
            </a:endParaRPr>
          </a:p>
        </p:txBody>
      </p:sp>
    </p:spTree>
    <p:extLst>
      <p:ext uri="{BB962C8B-B14F-4D97-AF65-F5344CB8AC3E}">
        <p14:creationId xmlns:p14="http://schemas.microsoft.com/office/powerpoint/2010/main" val="7634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Walter Judd, Sr.</a:t>
            </a:r>
            <a:endParaRPr lang="en-US" b="1" dirty="0"/>
          </a:p>
        </p:txBody>
      </p:sp>
      <p:sp>
        <p:nvSpPr>
          <p:cNvPr id="3" name="Content Placeholder 2"/>
          <p:cNvSpPr>
            <a:spLocks noGrp="1"/>
          </p:cNvSpPr>
          <p:nvPr>
            <p:ph idx="1"/>
          </p:nvPr>
        </p:nvSpPr>
        <p:spPr/>
        <p:txBody>
          <a:bodyPr>
            <a:normAutofit/>
          </a:bodyPr>
          <a:lstStyle/>
          <a:p>
            <a:r>
              <a:rPr lang="en-US" sz="2400" dirty="0" smtClean="0"/>
              <a:t>Mr. Judd’s father</a:t>
            </a:r>
          </a:p>
          <a:p>
            <a:r>
              <a:rPr lang="en-US" sz="2400" dirty="0" smtClean="0">
                <a:solidFill>
                  <a:srgbClr val="0070C0"/>
                </a:solidFill>
              </a:rPr>
              <a:t>WWII </a:t>
            </a:r>
            <a:r>
              <a:rPr lang="en-US" sz="2400" dirty="0">
                <a:solidFill>
                  <a:srgbClr val="0070C0"/>
                </a:solidFill>
              </a:rPr>
              <a:t>vet. He fought in the Pacific in several battles including Iwo Jima. I remember him telling me that he saw the flag raising, both times. Also pulled occupation duty in Japan including Hiroshima. </a:t>
            </a:r>
          </a:p>
        </p:txBody>
      </p:sp>
    </p:spTree>
    <p:extLst>
      <p:ext uri="{BB962C8B-B14F-4D97-AF65-F5344CB8AC3E}">
        <p14:creationId xmlns:p14="http://schemas.microsoft.com/office/powerpoint/2010/main" val="166913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Tim Edwards</a:t>
            </a:r>
            <a:r>
              <a:rPr lang="en-US" b="1" dirty="0" smtClean="0"/>
              <a:t>, </a:t>
            </a:r>
            <a:br>
              <a:rPr lang="en-US" b="1" dirty="0" smtClean="0"/>
            </a:br>
            <a:r>
              <a:rPr lang="en-US" sz="3200" dirty="0" smtClean="0"/>
              <a:t>US Marine Corps</a:t>
            </a:r>
            <a:endParaRPr lang="en-US" sz="3600" dirty="0"/>
          </a:p>
        </p:txBody>
      </p:sp>
      <p:sp>
        <p:nvSpPr>
          <p:cNvPr id="3" name="Content Placeholder 2"/>
          <p:cNvSpPr>
            <a:spLocks noGrp="1"/>
          </p:cNvSpPr>
          <p:nvPr>
            <p:ph idx="1"/>
          </p:nvPr>
        </p:nvSpPr>
        <p:spPr>
          <a:xfrm>
            <a:off x="4980661" y="1116337"/>
            <a:ext cx="6281873" cy="5248622"/>
          </a:xfrm>
        </p:spPr>
        <p:txBody>
          <a:bodyPr>
            <a:normAutofit fontScale="92500" lnSpcReduction="10000"/>
          </a:bodyPr>
          <a:lstStyle/>
          <a:p>
            <a:r>
              <a:rPr lang="en-US" sz="2400" dirty="0" smtClean="0"/>
              <a:t>Sergeant</a:t>
            </a:r>
          </a:p>
          <a:p>
            <a:r>
              <a:rPr lang="en-US" sz="2400" dirty="0" smtClean="0">
                <a:solidFill>
                  <a:srgbClr val="0070C0"/>
                </a:solidFill>
              </a:rPr>
              <a:t>Served 1999-2004</a:t>
            </a:r>
          </a:p>
          <a:p>
            <a:r>
              <a:rPr lang="en-US" sz="2400" dirty="0" smtClean="0"/>
              <a:t>Aviation maintenance on F-18s</a:t>
            </a:r>
          </a:p>
          <a:p>
            <a:r>
              <a:rPr lang="en-US" sz="2400" dirty="0" smtClean="0">
                <a:solidFill>
                  <a:srgbClr val="0070C0"/>
                </a:solidFill>
              </a:rPr>
              <a:t>Served on the USS Roosevelt for 159 days with no sight of land. Called the Iron man Cruise as it was the longest out to sea since WWII (Indian Ocean). In support of Operation Enduring Freedom. Departed 9/17/01 and they were the first squadron to strike against terror.</a:t>
            </a:r>
          </a:p>
          <a:p>
            <a:r>
              <a:rPr lang="en-US" sz="2400" dirty="0" smtClean="0"/>
              <a:t>Land based during Iraqi Freedom in 2003 (Kuwait and Iraq)</a:t>
            </a:r>
          </a:p>
          <a:p>
            <a:endParaRPr lang="en-US" dirty="0"/>
          </a:p>
        </p:txBody>
      </p:sp>
    </p:spTree>
    <p:extLst>
      <p:ext uri="{BB962C8B-B14F-4D97-AF65-F5344CB8AC3E}">
        <p14:creationId xmlns:p14="http://schemas.microsoft.com/office/powerpoint/2010/main" val="3379096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4174" y="1110738"/>
            <a:ext cx="5944115" cy="4517528"/>
          </a:xfrm>
          <a:prstGeom prst="rect">
            <a:avLst/>
          </a:prstGeom>
        </p:spPr>
      </p:pic>
      <p:pic>
        <p:nvPicPr>
          <p:cNvPr id="5" name="Picture 4"/>
          <p:cNvPicPr>
            <a:picLocks noChangeAspect="1"/>
          </p:cNvPicPr>
          <p:nvPr/>
        </p:nvPicPr>
        <p:blipFill>
          <a:blip r:embed="rId3"/>
          <a:stretch>
            <a:fillRect/>
          </a:stretch>
        </p:blipFill>
        <p:spPr>
          <a:xfrm>
            <a:off x="470902" y="626301"/>
            <a:ext cx="4240672" cy="5486402"/>
          </a:xfrm>
          <a:prstGeom prst="rect">
            <a:avLst/>
          </a:prstGeom>
        </p:spPr>
      </p:pic>
    </p:spTree>
    <p:extLst>
      <p:ext uri="{BB962C8B-B14F-4D97-AF65-F5344CB8AC3E}">
        <p14:creationId xmlns:p14="http://schemas.microsoft.com/office/powerpoint/2010/main" val="634203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James F. </a:t>
            </a:r>
            <a:r>
              <a:rPr lang="en-US" sz="4800" b="1" dirty="0" smtClean="0"/>
              <a:t>Carlisle, </a:t>
            </a:r>
            <a:br>
              <a:rPr lang="en-US" sz="4800" b="1" dirty="0" smtClean="0"/>
            </a:br>
            <a:r>
              <a:rPr lang="en-US" dirty="0" smtClean="0"/>
              <a:t>US Army</a:t>
            </a:r>
            <a:endParaRPr lang="en-US" dirty="0"/>
          </a:p>
        </p:txBody>
      </p:sp>
      <p:sp>
        <p:nvSpPr>
          <p:cNvPr id="3" name="Content Placeholder 2"/>
          <p:cNvSpPr>
            <a:spLocks noGrp="1"/>
          </p:cNvSpPr>
          <p:nvPr>
            <p:ph idx="1"/>
          </p:nvPr>
        </p:nvSpPr>
        <p:spPr/>
        <p:txBody>
          <a:bodyPr>
            <a:normAutofit/>
          </a:bodyPr>
          <a:lstStyle/>
          <a:p>
            <a:r>
              <a:rPr lang="en-US" sz="2000" dirty="0" smtClean="0"/>
              <a:t>Olivia Salem’s uncle </a:t>
            </a:r>
          </a:p>
          <a:p>
            <a:r>
              <a:rPr lang="en-US" sz="2000" dirty="0" smtClean="0">
                <a:solidFill>
                  <a:srgbClr val="0070C0"/>
                </a:solidFill>
              </a:rPr>
              <a:t>Just </a:t>
            </a:r>
            <a:r>
              <a:rPr lang="en-US" sz="2000" dirty="0">
                <a:solidFill>
                  <a:srgbClr val="0070C0"/>
                </a:solidFill>
              </a:rPr>
              <a:t>retired from the army after over 30 years of service. </a:t>
            </a:r>
            <a:endParaRPr lang="en-US" sz="2000" dirty="0" smtClean="0">
              <a:solidFill>
                <a:srgbClr val="0070C0"/>
              </a:solidFill>
            </a:endParaRPr>
          </a:p>
          <a:p>
            <a:r>
              <a:rPr lang="en-US" sz="2000" dirty="0" smtClean="0"/>
              <a:t>Now </a:t>
            </a:r>
            <a:r>
              <a:rPr lang="en-US" sz="2000" dirty="0"/>
              <a:t>that he is retired he is dedicated his time to teaching in the underprivileged schools of South Carolina.  </a:t>
            </a:r>
            <a:r>
              <a:rPr lang="en-US" sz="2000" dirty="0" smtClean="0"/>
              <a:t>He has a passion for teaching </a:t>
            </a:r>
            <a:r>
              <a:rPr lang="en-US" sz="2000" dirty="0"/>
              <a:t>and </a:t>
            </a:r>
            <a:r>
              <a:rPr lang="en-US" sz="2000" dirty="0" smtClean="0"/>
              <a:t>inspiring youth. </a:t>
            </a:r>
            <a:r>
              <a:rPr lang="en-US" sz="2000" dirty="0"/>
              <a:t> </a:t>
            </a:r>
          </a:p>
        </p:txBody>
      </p:sp>
    </p:spTree>
    <p:extLst>
      <p:ext uri="{BB962C8B-B14F-4D97-AF65-F5344CB8AC3E}">
        <p14:creationId xmlns:p14="http://schemas.microsoft.com/office/powerpoint/2010/main" val="106903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Robert Wright, </a:t>
            </a:r>
            <a:br>
              <a:rPr lang="en-US" sz="5400" b="1" dirty="0" smtClean="0"/>
            </a:br>
            <a:r>
              <a:rPr lang="en-US" sz="3200" dirty="0" smtClean="0"/>
              <a:t>US Air Force</a:t>
            </a:r>
            <a:endParaRPr lang="en-US" dirty="0"/>
          </a:p>
        </p:txBody>
      </p:sp>
      <p:sp>
        <p:nvSpPr>
          <p:cNvPr id="3" name="Content Placeholder 2"/>
          <p:cNvSpPr>
            <a:spLocks noGrp="1"/>
          </p:cNvSpPr>
          <p:nvPr>
            <p:ph idx="1"/>
          </p:nvPr>
        </p:nvSpPr>
        <p:spPr/>
        <p:txBody>
          <a:bodyPr/>
          <a:lstStyle/>
          <a:p>
            <a:r>
              <a:rPr lang="en-US" sz="2400" dirty="0" smtClean="0"/>
              <a:t>Captain (1993-1997)</a:t>
            </a:r>
          </a:p>
          <a:p>
            <a:r>
              <a:rPr lang="en-US" sz="2400" dirty="0">
                <a:solidFill>
                  <a:srgbClr val="0070C0"/>
                </a:solidFill>
              </a:rPr>
              <a:t>A section commander and executive officer to the squadron commander and then later the executive officer to the group commander for a combat -ready fighting force. My last commander was the top commander of the USAF (General Mark E. Welsh)</a:t>
            </a:r>
            <a:endParaRPr lang="en-US" sz="2400" dirty="0" smtClean="0">
              <a:solidFill>
                <a:srgbClr val="0070C0"/>
              </a:solidFill>
            </a:endParaRPr>
          </a:p>
          <a:p>
            <a:endParaRPr lang="en-US" dirty="0"/>
          </a:p>
        </p:txBody>
      </p:sp>
    </p:spTree>
    <p:extLst>
      <p:ext uri="{BB962C8B-B14F-4D97-AF65-F5344CB8AC3E}">
        <p14:creationId xmlns:p14="http://schemas.microsoft.com/office/powerpoint/2010/main" val="413599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Donna Johnson, </a:t>
            </a:r>
            <a:r>
              <a:rPr lang="en-US" sz="3100" dirty="0" smtClean="0"/>
              <a:t>Army/National Guard</a:t>
            </a:r>
            <a:r>
              <a:rPr lang="en-US" sz="2800" dirty="0"/>
              <a:t/>
            </a:r>
            <a:br>
              <a:rPr lang="en-US" sz="2800" dirty="0"/>
            </a:br>
            <a:endParaRPr lang="en-US" dirty="0"/>
          </a:p>
        </p:txBody>
      </p:sp>
      <p:sp>
        <p:nvSpPr>
          <p:cNvPr id="3" name="Content Placeholder 2"/>
          <p:cNvSpPr>
            <a:spLocks noGrp="1"/>
          </p:cNvSpPr>
          <p:nvPr>
            <p:ph idx="1"/>
          </p:nvPr>
        </p:nvSpPr>
        <p:spPr/>
        <p:txBody>
          <a:bodyPr/>
          <a:lstStyle/>
          <a:p>
            <a:r>
              <a:rPr lang="en-US" sz="2400" dirty="0" smtClean="0"/>
              <a:t>Guard/1988-1992 enlisted </a:t>
            </a:r>
            <a:r>
              <a:rPr lang="en-US" sz="2400" dirty="0"/>
              <a:t>in the Connecticut guard while in college</a:t>
            </a:r>
          </a:p>
          <a:p>
            <a:r>
              <a:rPr lang="en-US" sz="2400" dirty="0" smtClean="0">
                <a:solidFill>
                  <a:srgbClr val="0070C0"/>
                </a:solidFill>
              </a:rPr>
              <a:t>Also </a:t>
            </a:r>
            <a:r>
              <a:rPr lang="en-US" sz="2400" dirty="0">
                <a:solidFill>
                  <a:srgbClr val="0070C0"/>
                </a:solidFill>
              </a:rPr>
              <a:t>did ROTC </a:t>
            </a:r>
          </a:p>
          <a:p>
            <a:r>
              <a:rPr lang="en-US" sz="2400" dirty="0" smtClean="0"/>
              <a:t>When </a:t>
            </a:r>
            <a:r>
              <a:rPr lang="en-US" sz="2400" dirty="0"/>
              <a:t>to Desert Storm as a combat medic and was in charge of a medical ward near the front</a:t>
            </a:r>
          </a:p>
          <a:p>
            <a:r>
              <a:rPr lang="en-US" sz="2400" dirty="0" smtClean="0">
                <a:solidFill>
                  <a:srgbClr val="0070C0"/>
                </a:solidFill>
              </a:rPr>
              <a:t>Received </a:t>
            </a:r>
            <a:r>
              <a:rPr lang="en-US" sz="2400" dirty="0">
                <a:solidFill>
                  <a:srgbClr val="0070C0"/>
                </a:solidFill>
              </a:rPr>
              <a:t>my commission as a 2nd Lieutenant and served as a medical field officer </a:t>
            </a:r>
            <a:endParaRPr lang="en-US" sz="2400" dirty="0" smtClean="0">
              <a:solidFill>
                <a:srgbClr val="0070C0"/>
              </a:solidFill>
            </a:endParaRPr>
          </a:p>
          <a:p>
            <a:r>
              <a:rPr lang="en-US" sz="2400" dirty="0" smtClean="0"/>
              <a:t>Mallory Johnson’s mother</a:t>
            </a:r>
            <a:endParaRPr lang="en-US" sz="2400" dirty="0"/>
          </a:p>
          <a:p>
            <a:endParaRPr lang="en-US" dirty="0"/>
          </a:p>
        </p:txBody>
      </p:sp>
    </p:spTree>
    <p:extLst>
      <p:ext uri="{BB962C8B-B14F-4D97-AF65-F5344CB8AC3E}">
        <p14:creationId xmlns:p14="http://schemas.microsoft.com/office/powerpoint/2010/main" val="262909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t>Don </a:t>
            </a:r>
            <a:r>
              <a:rPr lang="en-US" sz="5400" b="1" dirty="0" err="1"/>
              <a:t>Knauf</a:t>
            </a:r>
            <a:r>
              <a:rPr lang="en-US" sz="5400" b="1" dirty="0"/>
              <a:t>, </a:t>
            </a:r>
            <a:r>
              <a:rPr lang="en-US" sz="3200" dirty="0"/>
              <a:t>Army/National </a:t>
            </a:r>
            <a:r>
              <a:rPr lang="en-US" sz="3200" dirty="0" smtClean="0"/>
              <a:t>Guard</a:t>
            </a:r>
            <a:r>
              <a:rPr lang="en-US" sz="3200" dirty="0"/>
              <a:t/>
            </a:r>
            <a:br>
              <a:rPr lang="en-US" sz="3200" dirty="0"/>
            </a:br>
            <a:endParaRPr lang="en-US" dirty="0"/>
          </a:p>
        </p:txBody>
      </p:sp>
      <p:sp>
        <p:nvSpPr>
          <p:cNvPr id="3" name="Content Placeholder 2"/>
          <p:cNvSpPr>
            <a:spLocks noGrp="1"/>
          </p:cNvSpPr>
          <p:nvPr>
            <p:ph idx="1"/>
          </p:nvPr>
        </p:nvSpPr>
        <p:spPr/>
        <p:txBody>
          <a:bodyPr/>
          <a:lstStyle/>
          <a:p>
            <a:r>
              <a:rPr lang="en-US" sz="3200" dirty="0" smtClean="0"/>
              <a:t>1957-1991</a:t>
            </a:r>
          </a:p>
          <a:p>
            <a:r>
              <a:rPr lang="en-US" sz="3200" dirty="0" smtClean="0">
                <a:solidFill>
                  <a:srgbClr val="0070C0"/>
                </a:solidFill>
              </a:rPr>
              <a:t>Retired </a:t>
            </a:r>
            <a:r>
              <a:rPr lang="en-US" sz="3200" dirty="0">
                <a:solidFill>
                  <a:srgbClr val="0070C0"/>
                </a:solidFill>
              </a:rPr>
              <a:t>as a General</a:t>
            </a:r>
          </a:p>
          <a:p>
            <a:r>
              <a:rPr lang="en-US" sz="3200" dirty="0" smtClean="0"/>
              <a:t>Worked </a:t>
            </a:r>
            <a:r>
              <a:rPr lang="en-US" sz="3200" dirty="0"/>
              <a:t>a lot with </a:t>
            </a:r>
            <a:r>
              <a:rPr lang="en-US" sz="3200" dirty="0" smtClean="0"/>
              <a:t>recruiting</a:t>
            </a:r>
          </a:p>
          <a:p>
            <a:r>
              <a:rPr lang="en-US" sz="3200" dirty="0" smtClean="0">
                <a:solidFill>
                  <a:srgbClr val="0070C0"/>
                </a:solidFill>
              </a:rPr>
              <a:t>Mallory Johnson’s grandfather</a:t>
            </a:r>
            <a:endParaRPr lang="en-US" sz="3200" dirty="0">
              <a:solidFill>
                <a:srgbClr val="0070C0"/>
              </a:solidFill>
            </a:endParaRPr>
          </a:p>
          <a:p>
            <a:endParaRPr lang="en-US" dirty="0"/>
          </a:p>
        </p:txBody>
      </p:sp>
    </p:spTree>
    <p:extLst>
      <p:ext uri="{BB962C8B-B14F-4D97-AF65-F5344CB8AC3E}">
        <p14:creationId xmlns:p14="http://schemas.microsoft.com/office/powerpoint/2010/main" val="326931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a:t>
            </a:r>
            <a:endParaRPr lang="en-US" b="1" dirty="0"/>
          </a:p>
        </p:txBody>
      </p:sp>
      <p:sp>
        <p:nvSpPr>
          <p:cNvPr id="3" name="Content Placeholder 2"/>
          <p:cNvSpPr>
            <a:spLocks noGrp="1"/>
          </p:cNvSpPr>
          <p:nvPr>
            <p:ph idx="1"/>
          </p:nvPr>
        </p:nvSpPr>
        <p:spPr/>
        <p:txBody>
          <a:bodyPr>
            <a:normAutofit/>
          </a:bodyPr>
          <a:lstStyle/>
          <a:p>
            <a:r>
              <a:rPr lang="en-US" sz="2000" dirty="0"/>
              <a:t>Veterans Day originated as “Armistice Day” on Nov. 11, 1919, the first anniversary of the end of World War I. Congress passed a resolution in 1926 for an annual observance, and Nov. 11 became a national holiday beginning in 1938</a:t>
            </a:r>
            <a:r>
              <a:rPr lang="en-US" sz="2000" dirty="0" smtClean="0"/>
              <a:t>.</a:t>
            </a:r>
          </a:p>
          <a:p>
            <a:r>
              <a:rPr lang="en-US" sz="2000" b="1" dirty="0" smtClean="0">
                <a:solidFill>
                  <a:srgbClr val="0070C0"/>
                </a:solidFill>
              </a:rPr>
              <a:t>This marks the 100</a:t>
            </a:r>
            <a:r>
              <a:rPr lang="en-US" sz="2000" b="1" baseline="30000" dirty="0" smtClean="0">
                <a:solidFill>
                  <a:srgbClr val="0070C0"/>
                </a:solidFill>
              </a:rPr>
              <a:t>th</a:t>
            </a:r>
            <a:r>
              <a:rPr lang="en-US" sz="2000" b="1" dirty="0" smtClean="0">
                <a:solidFill>
                  <a:srgbClr val="0070C0"/>
                </a:solidFill>
              </a:rPr>
              <a:t> year of the end WWI</a:t>
            </a:r>
            <a:endParaRPr lang="en-US" sz="2000" b="1" dirty="0">
              <a:solidFill>
                <a:srgbClr val="0070C0"/>
              </a:solidFill>
            </a:endParaRPr>
          </a:p>
        </p:txBody>
      </p:sp>
    </p:spTree>
    <p:extLst>
      <p:ext uri="{BB962C8B-B14F-4D97-AF65-F5344CB8AC3E}">
        <p14:creationId xmlns:p14="http://schemas.microsoft.com/office/powerpoint/2010/main" val="148422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Rectangle 1"/>
          <p:cNvSpPr>
            <a:spLocks noGrp="1" noChangeArrowheads="1"/>
          </p:cNvSpPr>
          <p:nvPr>
            <p:ph idx="1"/>
          </p:nvPr>
        </p:nvSpPr>
        <p:spPr bwMode="auto">
          <a:xfrm>
            <a:off x="5060515" y="1315988"/>
            <a:ext cx="53296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What inspired you to join the military, how did your loved ones feel about you joining?</a:t>
            </a:r>
            <a:endPar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did you stay in touch with your family, were you able to contact them often?</a:t>
            </a:r>
            <a:endPar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you recall the day your service ended, what was it finally like to be back home?</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25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Semper Fi Fund</a:t>
            </a:r>
            <a:endParaRPr lang="en-US" dirty="0"/>
          </a:p>
        </p:txBody>
      </p:sp>
      <p:sp>
        <p:nvSpPr>
          <p:cNvPr id="3" name="Content Placeholder 2"/>
          <p:cNvSpPr>
            <a:spLocks noGrp="1"/>
          </p:cNvSpPr>
          <p:nvPr>
            <p:ph idx="1"/>
          </p:nvPr>
        </p:nvSpPr>
        <p:spPr>
          <a:xfrm>
            <a:off x="4892979" y="828238"/>
            <a:ext cx="6281873" cy="5248622"/>
          </a:xfrm>
        </p:spPr>
        <p:txBody>
          <a:bodyPr/>
          <a:lstStyle/>
          <a:p>
            <a:r>
              <a:rPr lang="en-US" dirty="0"/>
              <a:t>The Semper Fi Fund is one of America’s highest rated charities and are dedicated to providing needed resources and support to predominately post 9/11 combat wounded, critically ill, and catastrophically injured members of the U.S. Armed Forces and their families. </a:t>
            </a:r>
            <a:endParaRPr lang="en-US" dirty="0" smtClean="0"/>
          </a:p>
          <a:p>
            <a:r>
              <a:rPr lang="en-US" dirty="0" smtClean="0"/>
              <a:t>They </a:t>
            </a:r>
            <a:r>
              <a:rPr lang="en-US" dirty="0"/>
              <a:t>apply their donations to comprehensive, proven programs that deliver immediate and long-lasting impact. They ensure service members have the resources they need during their recovery and throughout transition back to their communities. </a:t>
            </a:r>
            <a:endParaRPr lang="en-US" dirty="0" smtClean="0"/>
          </a:p>
          <a:p>
            <a:r>
              <a:rPr lang="en-US" dirty="0" smtClean="0"/>
              <a:t>The </a:t>
            </a:r>
            <a:r>
              <a:rPr lang="en-US" dirty="0"/>
              <a:t>Semper Fi Fund has raised over $150 million in assistance to service members of </a:t>
            </a:r>
            <a:r>
              <a:rPr lang="en-US" b="1" dirty="0"/>
              <a:t>all branches </a:t>
            </a:r>
            <a:r>
              <a:rPr lang="en-US" dirty="0"/>
              <a:t>of the Armed Forces.</a:t>
            </a:r>
          </a:p>
        </p:txBody>
      </p:sp>
    </p:spTree>
    <p:extLst>
      <p:ext uri="{BB962C8B-B14F-4D97-AF65-F5344CB8AC3E}">
        <p14:creationId xmlns:p14="http://schemas.microsoft.com/office/powerpoint/2010/main" val="2636756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527" y="2349925"/>
            <a:ext cx="3498979" cy="2456442"/>
          </a:xfrm>
        </p:spPr>
        <p:txBody>
          <a:bodyPr/>
          <a:lstStyle/>
          <a:p>
            <a:r>
              <a:rPr lang="en-US" b="1" dirty="0" smtClean="0"/>
              <a:t>Welcome to our recruiters!</a:t>
            </a:r>
            <a:endParaRPr lang="en-US" b="1" dirty="0"/>
          </a:p>
        </p:txBody>
      </p:sp>
      <p:sp>
        <p:nvSpPr>
          <p:cNvPr id="3" name="Content Placeholder 2"/>
          <p:cNvSpPr>
            <a:spLocks noGrp="1"/>
          </p:cNvSpPr>
          <p:nvPr>
            <p:ph idx="1"/>
          </p:nvPr>
        </p:nvSpPr>
        <p:spPr>
          <a:xfrm>
            <a:off x="5118446" y="953835"/>
            <a:ext cx="6281873" cy="5248622"/>
          </a:xfrm>
        </p:spPr>
        <p:txBody>
          <a:bodyPr/>
          <a:lstStyle/>
          <a:p>
            <a:r>
              <a:rPr lang="en-US" sz="2800" dirty="0"/>
              <a:t>SFC Rebekah Gray:  Army</a:t>
            </a:r>
          </a:p>
          <a:p>
            <a:r>
              <a:rPr lang="en-US" sz="2800" dirty="0"/>
              <a:t>SFC Coty Benson:  Army</a:t>
            </a:r>
          </a:p>
          <a:p>
            <a:r>
              <a:rPr lang="en-US" sz="2800" dirty="0"/>
              <a:t>TSGT Kevin </a:t>
            </a:r>
            <a:r>
              <a:rPr lang="en-US" sz="2800" dirty="0" err="1"/>
              <a:t>Neiferd</a:t>
            </a:r>
            <a:r>
              <a:rPr lang="en-US" sz="2800" dirty="0"/>
              <a:t>:  Air Force</a:t>
            </a:r>
          </a:p>
          <a:p>
            <a:r>
              <a:rPr lang="en-US" sz="2800" dirty="0"/>
              <a:t>SSGT Melvin McKnight:  Marines</a:t>
            </a:r>
          </a:p>
          <a:p>
            <a:pPr marL="0" indent="0">
              <a:buNone/>
            </a:pPr>
            <a:endParaRPr lang="en-US" dirty="0"/>
          </a:p>
        </p:txBody>
      </p:sp>
      <p:pic>
        <p:nvPicPr>
          <p:cNvPr id="5" name="Picture 4"/>
          <p:cNvPicPr>
            <a:picLocks noChangeAspect="1"/>
          </p:cNvPicPr>
          <p:nvPr/>
        </p:nvPicPr>
        <p:blipFill>
          <a:blip r:embed="rId2"/>
          <a:stretch>
            <a:fillRect/>
          </a:stretch>
        </p:blipFill>
        <p:spPr>
          <a:xfrm>
            <a:off x="5293828" y="482502"/>
            <a:ext cx="1146028" cy="1531021"/>
          </a:xfrm>
          <a:prstGeom prst="rect">
            <a:avLst/>
          </a:prstGeom>
        </p:spPr>
      </p:pic>
      <p:pic>
        <p:nvPicPr>
          <p:cNvPr id="6" name="Picture 5"/>
          <p:cNvPicPr>
            <a:picLocks noChangeAspect="1"/>
          </p:cNvPicPr>
          <p:nvPr/>
        </p:nvPicPr>
        <p:blipFill>
          <a:blip r:embed="rId3"/>
          <a:stretch>
            <a:fillRect/>
          </a:stretch>
        </p:blipFill>
        <p:spPr>
          <a:xfrm>
            <a:off x="6731208" y="429142"/>
            <a:ext cx="1528175" cy="1528175"/>
          </a:xfrm>
          <a:prstGeom prst="rect">
            <a:avLst/>
          </a:prstGeom>
        </p:spPr>
      </p:pic>
      <p:pic>
        <p:nvPicPr>
          <p:cNvPr id="7" name="Picture 6"/>
          <p:cNvPicPr>
            <a:picLocks noChangeAspect="1"/>
          </p:cNvPicPr>
          <p:nvPr/>
        </p:nvPicPr>
        <p:blipFill>
          <a:blip r:embed="rId4"/>
          <a:stretch>
            <a:fillRect/>
          </a:stretch>
        </p:blipFill>
        <p:spPr>
          <a:xfrm>
            <a:off x="8488208" y="536333"/>
            <a:ext cx="2425461" cy="1313791"/>
          </a:xfrm>
          <a:prstGeom prst="rect">
            <a:avLst/>
          </a:prstGeom>
        </p:spPr>
      </p:pic>
      <p:pic>
        <p:nvPicPr>
          <p:cNvPr id="8" name="Picture 7"/>
          <p:cNvPicPr>
            <a:picLocks noChangeAspect="1"/>
          </p:cNvPicPr>
          <p:nvPr/>
        </p:nvPicPr>
        <p:blipFill>
          <a:blip r:embed="rId5"/>
          <a:stretch>
            <a:fillRect/>
          </a:stretch>
        </p:blipFill>
        <p:spPr>
          <a:xfrm>
            <a:off x="5668844" y="4806367"/>
            <a:ext cx="1826451" cy="1826451"/>
          </a:xfrm>
          <a:prstGeom prst="rect">
            <a:avLst/>
          </a:prstGeom>
        </p:spPr>
      </p:pic>
      <p:pic>
        <p:nvPicPr>
          <p:cNvPr id="10" name="Picture 9"/>
          <p:cNvPicPr>
            <a:picLocks noChangeAspect="1"/>
          </p:cNvPicPr>
          <p:nvPr/>
        </p:nvPicPr>
        <p:blipFill>
          <a:blip r:embed="rId6"/>
          <a:stretch>
            <a:fillRect/>
          </a:stretch>
        </p:blipFill>
        <p:spPr>
          <a:xfrm>
            <a:off x="8045693" y="4947781"/>
            <a:ext cx="1903994" cy="1779369"/>
          </a:xfrm>
          <a:prstGeom prst="rect">
            <a:avLst/>
          </a:prstGeom>
        </p:spPr>
      </p:pic>
    </p:spTree>
    <p:extLst>
      <p:ext uri="{BB962C8B-B14F-4D97-AF65-F5344CB8AC3E}">
        <p14:creationId xmlns:p14="http://schemas.microsoft.com/office/powerpoint/2010/main" val="67432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Clark Family </a:t>
            </a:r>
            <a:r>
              <a:rPr lang="en-US" sz="5400" b="1" dirty="0"/>
              <a:t>V</a:t>
            </a:r>
            <a:r>
              <a:rPr lang="en-US" sz="5400" b="1" dirty="0" smtClean="0"/>
              <a:t>eterans</a:t>
            </a:r>
            <a:endParaRPr lang="en-US" sz="5400" b="1" dirty="0"/>
          </a:p>
        </p:txBody>
      </p:sp>
      <p:sp>
        <p:nvSpPr>
          <p:cNvPr id="3" name="Content Placeholder 2"/>
          <p:cNvSpPr>
            <a:spLocks noGrp="1"/>
          </p:cNvSpPr>
          <p:nvPr>
            <p:ph idx="1"/>
          </p:nvPr>
        </p:nvSpPr>
        <p:spPr/>
        <p:txBody>
          <a:bodyPr/>
          <a:lstStyle/>
          <a:p>
            <a:pPr marL="0" indent="0" algn="ctr">
              <a:buNone/>
            </a:pPr>
            <a:r>
              <a:rPr lang="en-US" sz="3600" dirty="0" smtClean="0">
                <a:solidFill>
                  <a:srgbClr val="0070C0"/>
                </a:solidFill>
              </a:rPr>
              <a:t>We are pleased to have Veterans and families of Veterans here at Clark. </a:t>
            </a:r>
          </a:p>
          <a:p>
            <a:pPr marL="0" indent="0">
              <a:buNone/>
            </a:pPr>
            <a:endParaRPr lang="en-US" dirty="0"/>
          </a:p>
        </p:txBody>
      </p:sp>
    </p:spTree>
    <p:extLst>
      <p:ext uri="{BB962C8B-B14F-4D97-AF65-F5344CB8AC3E}">
        <p14:creationId xmlns:p14="http://schemas.microsoft.com/office/powerpoint/2010/main" val="1653526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Mr. Fears</a:t>
            </a:r>
            <a:endParaRPr lang="en-US" sz="5400" b="1" dirty="0"/>
          </a:p>
        </p:txBody>
      </p:sp>
      <p:sp>
        <p:nvSpPr>
          <p:cNvPr id="3" name="Content Placeholder 2"/>
          <p:cNvSpPr>
            <a:spLocks noGrp="1"/>
          </p:cNvSpPr>
          <p:nvPr>
            <p:ph idx="1"/>
          </p:nvPr>
        </p:nvSpPr>
        <p:spPr/>
        <p:txBody>
          <a:bodyPr>
            <a:normAutofit/>
          </a:bodyPr>
          <a:lstStyle/>
          <a:p>
            <a:r>
              <a:rPr lang="en-US" sz="2400" dirty="0" smtClean="0">
                <a:solidFill>
                  <a:srgbClr val="0070C0"/>
                </a:solidFill>
              </a:rPr>
              <a:t>Went through Basic Training and was at the Air Force Academy. He shares that his time in the military had a significant impact on the way he teaches and lives his life.</a:t>
            </a:r>
            <a:endParaRPr lang="en-US" sz="2400" dirty="0">
              <a:solidFill>
                <a:srgbClr val="0070C0"/>
              </a:solidFill>
            </a:endParaRPr>
          </a:p>
        </p:txBody>
      </p:sp>
    </p:spTree>
    <p:extLst>
      <p:ext uri="{BB962C8B-B14F-4D97-AF65-F5344CB8AC3E}">
        <p14:creationId xmlns:p14="http://schemas.microsoft.com/office/powerpoint/2010/main" val="331171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Jason </a:t>
            </a:r>
            <a:r>
              <a:rPr lang="en-US" sz="6000" b="1" dirty="0" err="1"/>
              <a:t>Ravanzo</a:t>
            </a:r>
            <a:r>
              <a:rPr lang="en-US" sz="6000" b="1" dirty="0"/>
              <a:t>, </a:t>
            </a:r>
            <a:r>
              <a:rPr lang="en-US" dirty="0" smtClean="0"/>
              <a:t/>
            </a:r>
            <a:br>
              <a:rPr lang="en-US" dirty="0" smtClean="0"/>
            </a:br>
            <a:r>
              <a:rPr lang="en-US" dirty="0" smtClean="0"/>
              <a:t>US </a:t>
            </a:r>
            <a:r>
              <a:rPr lang="en-US" dirty="0"/>
              <a:t>Army.</a:t>
            </a:r>
          </a:p>
        </p:txBody>
      </p:sp>
      <p:sp>
        <p:nvSpPr>
          <p:cNvPr id="3" name="Content Placeholder 2"/>
          <p:cNvSpPr>
            <a:spLocks noGrp="1"/>
          </p:cNvSpPr>
          <p:nvPr>
            <p:ph idx="1"/>
          </p:nvPr>
        </p:nvSpPr>
        <p:spPr/>
        <p:txBody>
          <a:bodyPr/>
          <a:lstStyle/>
          <a:p>
            <a:r>
              <a:rPr lang="en-US" sz="2800" dirty="0" smtClean="0"/>
              <a:t>Captain</a:t>
            </a:r>
            <a:endParaRPr lang="en-US" sz="2800" dirty="0"/>
          </a:p>
          <a:p>
            <a:r>
              <a:rPr lang="en-US" sz="2800" dirty="0" smtClean="0">
                <a:solidFill>
                  <a:srgbClr val="0070C0"/>
                </a:solidFill>
              </a:rPr>
              <a:t>Served </a:t>
            </a:r>
            <a:r>
              <a:rPr lang="en-US" sz="2800" dirty="0">
                <a:solidFill>
                  <a:srgbClr val="0070C0"/>
                </a:solidFill>
              </a:rPr>
              <a:t>4 years as a physician. </a:t>
            </a:r>
            <a:endParaRPr lang="en-US" sz="2800" dirty="0" smtClean="0">
              <a:solidFill>
                <a:srgbClr val="0070C0"/>
              </a:solidFill>
            </a:endParaRPr>
          </a:p>
          <a:p>
            <a:r>
              <a:rPr lang="en-US" sz="2800" dirty="0" smtClean="0"/>
              <a:t>Derek </a:t>
            </a:r>
            <a:r>
              <a:rPr lang="en-US" sz="2800" dirty="0" err="1" smtClean="0"/>
              <a:t>Ravanzo’s</a:t>
            </a:r>
            <a:r>
              <a:rPr lang="en-US" sz="2800" dirty="0" smtClean="0"/>
              <a:t> father</a:t>
            </a:r>
            <a:endParaRPr lang="en-US" sz="2800" dirty="0"/>
          </a:p>
          <a:p>
            <a:pPr marL="0" indent="0">
              <a:buNone/>
            </a:pPr>
            <a:endParaRPr lang="en-US" dirty="0" smtClean="0"/>
          </a:p>
        </p:txBody>
      </p:sp>
    </p:spTree>
    <p:extLst>
      <p:ext uri="{BB962C8B-B14F-4D97-AF65-F5344CB8AC3E}">
        <p14:creationId xmlns:p14="http://schemas.microsoft.com/office/powerpoint/2010/main" val="2000058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Deb </a:t>
            </a:r>
            <a:r>
              <a:rPr lang="en-US" sz="5400" b="1" dirty="0" err="1"/>
              <a:t>Ravanzo</a:t>
            </a:r>
            <a:r>
              <a:rPr lang="en-US" sz="5400" b="1" dirty="0"/>
              <a:t>, </a:t>
            </a:r>
            <a:r>
              <a:rPr lang="en-US" dirty="0" smtClean="0"/>
              <a:t/>
            </a:r>
            <a:br>
              <a:rPr lang="en-US" dirty="0" smtClean="0"/>
            </a:br>
            <a:r>
              <a:rPr lang="en-US" dirty="0" smtClean="0"/>
              <a:t>US Army</a:t>
            </a:r>
            <a:endParaRPr lang="en-US" dirty="0"/>
          </a:p>
        </p:txBody>
      </p:sp>
      <p:sp>
        <p:nvSpPr>
          <p:cNvPr id="3" name="Content Placeholder 2"/>
          <p:cNvSpPr>
            <a:spLocks noGrp="1"/>
          </p:cNvSpPr>
          <p:nvPr>
            <p:ph idx="1"/>
          </p:nvPr>
        </p:nvSpPr>
        <p:spPr/>
        <p:txBody>
          <a:bodyPr/>
          <a:lstStyle/>
          <a:p>
            <a:endParaRPr lang="en-US" sz="2400" dirty="0" smtClean="0"/>
          </a:p>
          <a:p>
            <a:r>
              <a:rPr lang="en-US" sz="2400" dirty="0" smtClean="0"/>
              <a:t>Captain</a:t>
            </a:r>
            <a:endParaRPr lang="en-US" sz="2400" dirty="0"/>
          </a:p>
          <a:p>
            <a:r>
              <a:rPr lang="en-US" sz="2400" dirty="0" smtClean="0">
                <a:solidFill>
                  <a:srgbClr val="0070C0"/>
                </a:solidFill>
              </a:rPr>
              <a:t>Served 4 </a:t>
            </a:r>
            <a:r>
              <a:rPr lang="en-US" sz="2400" dirty="0">
                <a:solidFill>
                  <a:srgbClr val="0070C0"/>
                </a:solidFill>
              </a:rPr>
              <a:t>years as an Air Defense officer with the Patriot Missile System and  two years as a Military Intelligence officer</a:t>
            </a:r>
            <a:r>
              <a:rPr lang="en-US" sz="2400" dirty="0" smtClean="0">
                <a:solidFill>
                  <a:srgbClr val="0070C0"/>
                </a:solidFill>
              </a:rPr>
              <a:t>.</a:t>
            </a:r>
          </a:p>
          <a:p>
            <a:r>
              <a:rPr lang="en-US" sz="2400" dirty="0" smtClean="0"/>
              <a:t>Derek </a:t>
            </a:r>
            <a:r>
              <a:rPr lang="en-US" sz="2400" dirty="0" err="1" smtClean="0"/>
              <a:t>Ravanzo’s</a:t>
            </a:r>
            <a:r>
              <a:rPr lang="en-US" sz="2400" dirty="0" smtClean="0"/>
              <a:t> mother</a:t>
            </a:r>
            <a:endParaRPr lang="en-US" sz="2400" dirty="0"/>
          </a:p>
          <a:p>
            <a:endParaRPr lang="en-US" dirty="0"/>
          </a:p>
          <a:p>
            <a:endParaRPr lang="en-US" dirty="0"/>
          </a:p>
        </p:txBody>
      </p:sp>
    </p:spTree>
    <p:extLst>
      <p:ext uri="{BB962C8B-B14F-4D97-AF65-F5344CB8AC3E}">
        <p14:creationId xmlns:p14="http://schemas.microsoft.com/office/powerpoint/2010/main" val="380050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Jim Elkins, </a:t>
            </a:r>
            <a:br>
              <a:rPr lang="en-US" sz="6000" b="1" dirty="0" smtClean="0"/>
            </a:br>
            <a:r>
              <a:rPr lang="en-US" dirty="0" smtClean="0"/>
              <a:t>US Navy</a:t>
            </a:r>
            <a:endParaRPr lang="en-US" dirty="0"/>
          </a:p>
        </p:txBody>
      </p:sp>
      <p:sp>
        <p:nvSpPr>
          <p:cNvPr id="3" name="Content Placeholder 2"/>
          <p:cNvSpPr>
            <a:spLocks noGrp="1"/>
          </p:cNvSpPr>
          <p:nvPr>
            <p:ph sz="half" idx="1"/>
          </p:nvPr>
        </p:nvSpPr>
        <p:spPr>
          <a:xfrm>
            <a:off x="5120878" y="803187"/>
            <a:ext cx="6269591" cy="5572561"/>
          </a:xfrm>
        </p:spPr>
        <p:txBody>
          <a:bodyPr>
            <a:normAutofit/>
          </a:bodyPr>
          <a:lstStyle/>
          <a:p>
            <a:r>
              <a:rPr lang="en-US" dirty="0"/>
              <a:t>Petty Officer 2</a:t>
            </a:r>
            <a:r>
              <a:rPr lang="en-US" baseline="30000" dirty="0"/>
              <a:t>nd</a:t>
            </a:r>
            <a:r>
              <a:rPr lang="en-US" dirty="0"/>
              <a:t> </a:t>
            </a:r>
            <a:r>
              <a:rPr lang="en-US" dirty="0" smtClean="0"/>
              <a:t>class</a:t>
            </a:r>
            <a:endParaRPr lang="en-US" dirty="0"/>
          </a:p>
          <a:p>
            <a:r>
              <a:rPr lang="en-US" dirty="0" smtClean="0">
                <a:solidFill>
                  <a:srgbClr val="0070C0"/>
                </a:solidFill>
              </a:rPr>
              <a:t>I </a:t>
            </a:r>
            <a:r>
              <a:rPr lang="en-US" dirty="0">
                <a:solidFill>
                  <a:srgbClr val="0070C0"/>
                </a:solidFill>
              </a:rPr>
              <a:t>was in about 6 years total. 2 tours to the Persian gulf and went to at least 29 countries.  I was stationed mostly out of Charleston SC on the USS </a:t>
            </a:r>
            <a:r>
              <a:rPr lang="en-US" dirty="0" err="1">
                <a:solidFill>
                  <a:srgbClr val="0070C0"/>
                </a:solidFill>
              </a:rPr>
              <a:t>MacDonough</a:t>
            </a:r>
            <a:r>
              <a:rPr lang="en-US" dirty="0">
                <a:solidFill>
                  <a:srgbClr val="0070C0"/>
                </a:solidFill>
              </a:rPr>
              <a:t> DDG 39 guided Missile destroyer.  My rate was Gunners Mate Missile (GMM) where I held an above top secret </a:t>
            </a:r>
            <a:r>
              <a:rPr lang="en-US" dirty="0" smtClean="0">
                <a:solidFill>
                  <a:srgbClr val="0070C0"/>
                </a:solidFill>
              </a:rPr>
              <a:t>clearance.</a:t>
            </a:r>
            <a:endParaRPr lang="en-US" dirty="0">
              <a:solidFill>
                <a:srgbClr val="0070C0"/>
              </a:solidFill>
            </a:endParaRPr>
          </a:p>
          <a:p>
            <a:r>
              <a:rPr lang="en-US" dirty="0" smtClean="0"/>
              <a:t>I </a:t>
            </a:r>
            <a:r>
              <a:rPr lang="en-US" dirty="0"/>
              <a:t>was also assigned to the following ships &amp; duty stations</a:t>
            </a:r>
          </a:p>
          <a:p>
            <a:r>
              <a:rPr lang="en-US" dirty="0" smtClean="0">
                <a:solidFill>
                  <a:srgbClr val="0070C0"/>
                </a:solidFill>
              </a:rPr>
              <a:t>USS </a:t>
            </a:r>
            <a:r>
              <a:rPr lang="en-US" dirty="0">
                <a:solidFill>
                  <a:srgbClr val="0070C0"/>
                </a:solidFill>
              </a:rPr>
              <a:t>Fulton (AS-11)                          Quincy Ship Yard MA</a:t>
            </a:r>
          </a:p>
          <a:p>
            <a:r>
              <a:rPr lang="en-US" dirty="0">
                <a:solidFill>
                  <a:srgbClr val="0070C0"/>
                </a:solidFill>
              </a:rPr>
              <a:t>USS Albacore (AGSS-569)             Portsmouth Naval Shipyard NH</a:t>
            </a:r>
          </a:p>
          <a:p>
            <a:r>
              <a:rPr lang="en-US" dirty="0">
                <a:solidFill>
                  <a:srgbClr val="0070C0"/>
                </a:solidFill>
              </a:rPr>
              <a:t>Weapons handler                            Naval Submarine Base New London CT</a:t>
            </a:r>
          </a:p>
          <a:p>
            <a:endParaRPr lang="en-US" dirty="0"/>
          </a:p>
        </p:txBody>
      </p:sp>
    </p:spTree>
    <p:extLst>
      <p:ext uri="{BB962C8B-B14F-4D97-AF65-F5344CB8AC3E}">
        <p14:creationId xmlns:p14="http://schemas.microsoft.com/office/powerpoint/2010/main" val="345409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71623" y="739036"/>
            <a:ext cx="3943313" cy="22372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918" y="739036"/>
            <a:ext cx="3726291" cy="28037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191" y="845163"/>
            <a:ext cx="3287268" cy="23180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46" y="3544866"/>
            <a:ext cx="3655797" cy="2757080"/>
          </a:xfrm>
          <a:prstGeom prst="rect">
            <a:avLst/>
          </a:prstGeom>
        </p:spPr>
      </p:pic>
      <p:sp>
        <p:nvSpPr>
          <p:cNvPr id="3" name="TextBox 2"/>
          <p:cNvSpPr txBox="1"/>
          <p:nvPr/>
        </p:nvSpPr>
        <p:spPr>
          <a:xfrm>
            <a:off x="4440918" y="3820438"/>
            <a:ext cx="665714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ship is DDG 39 </a:t>
            </a:r>
            <a:r>
              <a:rPr lang="en-US" dirty="0" err="1"/>
              <a:t>MacDonough</a:t>
            </a:r>
            <a:r>
              <a:rPr lang="en-US" dirty="0"/>
              <a:t>  AKA Big </a:t>
            </a:r>
            <a:r>
              <a:rPr lang="en-US" dirty="0" smtClean="0"/>
              <a:t>Mac</a:t>
            </a:r>
          </a:p>
          <a:p>
            <a:pPr marL="285750" indent="-285750">
              <a:buFont typeface="Arial" panose="020B0604020202020204" pitchFamily="34" charset="0"/>
              <a:buChar char="•"/>
            </a:pPr>
            <a:r>
              <a:rPr lang="en-US" dirty="0" smtClean="0"/>
              <a:t>The </a:t>
            </a:r>
            <a:r>
              <a:rPr lang="en-US" dirty="0"/>
              <a:t>helicopter is how we reload food and other supplies while underway, literally 3 of these would drop off 3 to 5 fully loaded pallets dropping off a new load every 2 minutes and could go on for 4 to 5 hours </a:t>
            </a:r>
            <a:r>
              <a:rPr lang="en-US" dirty="0" smtClean="0"/>
              <a:t>straight.</a:t>
            </a:r>
          </a:p>
          <a:p>
            <a:pPr marL="285750" indent="-285750">
              <a:buFont typeface="Arial" panose="020B0604020202020204" pitchFamily="34" charset="0"/>
              <a:buChar char="•"/>
            </a:pPr>
            <a:r>
              <a:rPr lang="en-US" dirty="0" smtClean="0"/>
              <a:t>The </a:t>
            </a:r>
            <a:r>
              <a:rPr lang="en-US" dirty="0"/>
              <a:t>machine gun is an M60 light .30 caliber weapon being shot in the Persian </a:t>
            </a:r>
            <a:r>
              <a:rPr lang="en-US" dirty="0" smtClean="0"/>
              <a:t>Gulf.</a:t>
            </a:r>
          </a:p>
          <a:p>
            <a:pPr marL="285750" indent="-285750">
              <a:buFont typeface="Arial" panose="020B0604020202020204" pitchFamily="34" charset="0"/>
              <a:buChar char="•"/>
            </a:pPr>
            <a:r>
              <a:rPr lang="en-US" dirty="0" smtClean="0"/>
              <a:t>The </a:t>
            </a:r>
            <a:r>
              <a:rPr lang="en-US" dirty="0"/>
              <a:t>missile pictures are of a SM2 Terrier (A newer version of these are still used in the fleet today)</a:t>
            </a:r>
          </a:p>
          <a:p>
            <a:endParaRPr lang="en-US" dirty="0"/>
          </a:p>
        </p:txBody>
      </p:sp>
    </p:spTree>
    <p:extLst>
      <p:ext uri="{BB962C8B-B14F-4D97-AF65-F5344CB8AC3E}">
        <p14:creationId xmlns:p14="http://schemas.microsoft.com/office/powerpoint/2010/main" val="226698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8625</TotalTime>
  <Words>937</Words>
  <Application>Microsoft Office PowerPoint</Application>
  <PresentationFormat>Widescreen</PresentationFormat>
  <Paragraphs>80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Rockwell</vt:lpstr>
      <vt:lpstr>Times New Roman</vt:lpstr>
      <vt:lpstr>Wingdings</vt:lpstr>
      <vt:lpstr>Atlas</vt:lpstr>
      <vt:lpstr>Veterans Day</vt:lpstr>
      <vt:lpstr>History of</vt:lpstr>
      <vt:lpstr>Welcome to our recruiters!</vt:lpstr>
      <vt:lpstr>Clark Family Veterans</vt:lpstr>
      <vt:lpstr>Mr. Fears</vt:lpstr>
      <vt:lpstr>Jason Ravanzo,  US Army.</vt:lpstr>
      <vt:lpstr>Deb Ravanzo,  US Army</vt:lpstr>
      <vt:lpstr>Jim Elkins,  US Navy</vt:lpstr>
      <vt:lpstr>PowerPoint Presentation</vt:lpstr>
      <vt:lpstr>Staff Sgt. Derek Miller,  US army</vt:lpstr>
      <vt:lpstr>Sergeant Nicolas A. Escandon,  US Army National Guard</vt:lpstr>
      <vt:lpstr>Sergeant Antonio F. Escandon,  Florida National Guard</vt:lpstr>
      <vt:lpstr>Walter Judd, Sr.</vt:lpstr>
      <vt:lpstr>Tim Edwards,  US Marine Corps</vt:lpstr>
      <vt:lpstr>PowerPoint Presentation</vt:lpstr>
      <vt:lpstr>James F. Carlisle,  US Army</vt:lpstr>
      <vt:lpstr>Robert Wright,  US Air Force</vt:lpstr>
      <vt:lpstr>Donna Johnson, Army/National Guard </vt:lpstr>
      <vt:lpstr>Don Knauf, Army/National Guard </vt:lpstr>
      <vt:lpstr>QUESTIONS</vt:lpstr>
      <vt:lpstr>Semper Fi Fund</vt:lpstr>
    </vt:vector>
  </TitlesOfParts>
  <Company>Indian River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Day</dc:title>
  <dc:creator>Leslie Judd</dc:creator>
  <cp:lastModifiedBy>Leslie Judd</cp:lastModifiedBy>
  <cp:revision>33</cp:revision>
  <dcterms:created xsi:type="dcterms:W3CDTF">2018-10-22T19:53:19Z</dcterms:created>
  <dcterms:modified xsi:type="dcterms:W3CDTF">2018-11-02T15:29:35Z</dcterms:modified>
</cp:coreProperties>
</file>